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it-IT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it-IT" sz="1800" spc="-1" strike="noStrike">
                <a:latin typeface="Arial"/>
              </a:rPr>
              <a:t>Click to edit the title text format</a:t>
            </a:r>
            <a:endParaRPr b="0" lang="it-IT" sz="1800" spc="-1" strike="noStrike"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3200" spc="-1" strike="noStrike">
                <a:latin typeface="Arial"/>
              </a:rPr>
              <a:t>Click to edit the outline text format</a:t>
            </a:r>
            <a:endParaRPr b="0" lang="it-IT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800" spc="-1" strike="noStrike">
                <a:latin typeface="Arial"/>
              </a:rPr>
              <a:t>Second Outline Level</a:t>
            </a:r>
            <a:endParaRPr b="0" lang="it-IT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400" spc="-1" strike="noStrike">
                <a:latin typeface="Arial"/>
              </a:rPr>
              <a:t>Third Outline Level</a:t>
            </a:r>
            <a:endParaRPr b="0" lang="it-IT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000" spc="-1" strike="noStrike">
                <a:latin typeface="Arial"/>
              </a:rPr>
              <a:t>Fourth Outline Level</a:t>
            </a:r>
            <a:endParaRPr b="0" lang="it-IT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Fifth Outline Level</a:t>
            </a:r>
            <a:endParaRPr b="0" lang="it-IT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Sixth Outline Level</a:t>
            </a:r>
            <a:endParaRPr b="0" lang="it-IT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Seventh Outline Level</a:t>
            </a:r>
            <a:endParaRPr b="0" lang="it-IT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4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46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4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49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it-IT" sz="4400" spc="-1" strike="noStrike">
                <a:latin typeface="Arial"/>
              </a:rPr>
              <a:t>Click to edit the title text format</a:t>
            </a:r>
            <a:endParaRPr b="0" lang="it-IT" sz="4400" spc="-1" strike="noStrike"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3200" spc="-1" strike="noStrike">
                <a:latin typeface="Arial"/>
              </a:rPr>
              <a:t>Click to edit the outline text format</a:t>
            </a:r>
            <a:endParaRPr b="0" lang="it-IT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800" spc="-1" strike="noStrike">
                <a:latin typeface="Arial"/>
              </a:rPr>
              <a:t>Second Outline Level</a:t>
            </a:r>
            <a:endParaRPr b="0" lang="it-IT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400" spc="-1" strike="noStrike">
                <a:latin typeface="Arial"/>
              </a:rPr>
              <a:t>Third Outline Level</a:t>
            </a:r>
            <a:endParaRPr b="0" lang="it-IT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000" spc="-1" strike="noStrike">
                <a:latin typeface="Arial"/>
              </a:rPr>
              <a:t>Fourth Outline Level</a:t>
            </a:r>
            <a:endParaRPr b="0" lang="it-IT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Fifth Outline Level</a:t>
            </a:r>
            <a:endParaRPr b="0" lang="it-IT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Sixth Outline Level</a:t>
            </a:r>
            <a:endParaRPr b="0" lang="it-IT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latin typeface="Arial"/>
              </a:rPr>
              <a:t>Seventh Outline Level</a:t>
            </a:r>
            <a:endParaRPr b="0" lang="it-IT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2959560" y="2130120"/>
            <a:ext cx="6271920" cy="16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88000"/>
          </a:bodyPr>
          <a:p>
            <a:pPr algn="ctr">
              <a:lnSpc>
                <a:spcPct val="100000"/>
              </a:lnSpc>
            </a:pPr>
            <a:r>
              <a:rPr b="0" lang="it-IT" sz="6600" spc="-1" strike="noStrike">
                <a:solidFill>
                  <a:srgbClr val="ebebeb"/>
                </a:solidFill>
                <a:latin typeface="Century Gothic"/>
              </a:rPr>
              <a:t>Epidemic broadcast</a:t>
            </a:r>
            <a:endParaRPr b="0" lang="it-IT" sz="66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901880" y="4592520"/>
            <a:ext cx="272376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it-IT" sz="2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Marco Pinna</a:t>
            </a:r>
            <a:endParaRPr b="0" lang="it-IT" sz="2400" spc="-1" strike="noStrike"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4626360" y="4592520"/>
            <a:ext cx="293904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it-IT" sz="2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Yuri Mazzuoli</a:t>
            </a:r>
            <a:endParaRPr b="0" lang="it-IT" sz="2400" spc="-1" strike="noStrike">
              <a:latin typeface="Arial"/>
            </a:endParaRPr>
          </a:p>
        </p:txBody>
      </p:sp>
      <p:sp>
        <p:nvSpPr>
          <p:cNvPr id="91" name="CustomShape 4"/>
          <p:cNvSpPr/>
          <p:nvPr/>
        </p:nvSpPr>
        <p:spPr>
          <a:xfrm>
            <a:off x="7565760" y="4592520"/>
            <a:ext cx="304740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it-IT" sz="2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Rambod Rahmani</a:t>
            </a:r>
            <a:endParaRPr b="0" lang="it-IT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1141560" y="609480"/>
            <a:ext cx="9905400" cy="71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it-IT" sz="4200" spc="-1" strike="noStrike">
                <a:solidFill>
                  <a:srgbClr val="ebebeb"/>
                </a:solidFill>
                <a:latin typeface="Century Gothic"/>
              </a:rPr>
              <a:t>Results duration</a:t>
            </a:r>
            <a:endParaRPr b="0" lang="it-IT" sz="4200" spc="-1" strike="noStrike"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1141560" y="1499040"/>
            <a:ext cx="9905400" cy="429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1141560" y="609480"/>
            <a:ext cx="9905400" cy="84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4200" spc="-1" strike="noStrike">
                <a:solidFill>
                  <a:srgbClr val="ebebeb"/>
                </a:solidFill>
                <a:latin typeface="Century Gothic"/>
              </a:rPr>
              <a:t>Performance optimization</a:t>
            </a:r>
            <a:endParaRPr b="0" lang="it-IT" sz="4200" spc="-1" strike="noStrike"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1141560" y="1451880"/>
            <a:ext cx="9905400" cy="43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2424960" y="228600"/>
            <a:ext cx="7192080" cy="76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</a:pPr>
            <a:r>
              <a:rPr b="0" lang="it-IT" sz="4200" spc="-1" strike="noStrike">
                <a:solidFill>
                  <a:srgbClr val="ebebeb"/>
                </a:solidFill>
                <a:latin typeface="Century Gothic"/>
              </a:rPr>
              <a:t>General scenario</a:t>
            </a:r>
            <a:endParaRPr b="0" lang="it-IT" sz="4200" spc="-1" strike="noStrike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1044252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4" name="CustomShape 3"/>
          <p:cNvSpPr/>
          <p:nvPr/>
        </p:nvSpPr>
        <p:spPr>
          <a:xfrm>
            <a:off x="914400" y="1391040"/>
            <a:ext cx="10213200" cy="485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360">
              <a:lnSpc>
                <a:spcPct val="15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it-IT" sz="2000" spc="-1" strike="noStrike">
                <a:solidFill>
                  <a:srgbClr val="ffffff"/>
                </a:solidFill>
                <a:latin typeface="Century Gothic"/>
              </a:rPr>
              <a:t>N users dropped randomly on a floorplan</a:t>
            </a:r>
            <a:endParaRPr b="0" lang="it-IT" sz="2000" spc="-1" strike="noStrike">
              <a:latin typeface="Arial"/>
            </a:endParaRPr>
          </a:p>
          <a:p>
            <a:pPr marL="343080" indent="-342360">
              <a:lnSpc>
                <a:spcPct val="15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it-IT" sz="2000" spc="-1" strike="noStrike">
                <a:solidFill>
                  <a:srgbClr val="ffffff"/>
                </a:solidFill>
                <a:latin typeface="Century Gothic"/>
              </a:rPr>
              <a:t>One of them produces a message, which should reach everyone as soon as possible</a:t>
            </a:r>
            <a:endParaRPr b="0" lang="it-IT" sz="2000" spc="-1" strike="noStrike">
              <a:latin typeface="Arial"/>
            </a:endParaRPr>
          </a:p>
          <a:p>
            <a:pPr marL="343080" indent="-342360">
              <a:lnSpc>
                <a:spcPct val="15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it-IT" sz="2000" spc="-1" strike="noStrike">
                <a:solidFill>
                  <a:srgbClr val="ffffff"/>
                </a:solidFill>
                <a:latin typeface="Century Gothic"/>
              </a:rPr>
              <a:t>Communications are </a:t>
            </a:r>
            <a:r>
              <a:rPr b="0" i="1" lang="it-IT" sz="2000" spc="-1" strike="noStrike">
                <a:solidFill>
                  <a:srgbClr val="ffffff"/>
                </a:solidFill>
                <a:latin typeface="Century Gothic"/>
              </a:rPr>
              <a:t>slotted</a:t>
            </a:r>
            <a:endParaRPr b="0" lang="it-IT" sz="2000" spc="-1" strike="noStrike">
              <a:latin typeface="Arial"/>
            </a:endParaRPr>
          </a:p>
          <a:p>
            <a:pPr marL="343080" indent="-342360">
              <a:lnSpc>
                <a:spcPct val="15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it-IT" sz="2000" spc="-1" strike="noStrike">
                <a:solidFill>
                  <a:srgbClr val="ffffff"/>
                </a:solidFill>
                <a:latin typeface="Century Gothic"/>
              </a:rPr>
              <a:t>Every user has a </a:t>
            </a:r>
            <a:r>
              <a:rPr b="1" lang="it-IT" sz="2000" spc="-1" strike="noStrike">
                <a:solidFill>
                  <a:srgbClr val="ffffff"/>
                </a:solidFill>
                <a:latin typeface="Century Gothic"/>
              </a:rPr>
              <a:t>transmission radius </a:t>
            </a:r>
            <a:r>
              <a:rPr b="1" i="1" lang="it-IT" sz="2000" spc="-1" strike="noStrike">
                <a:solidFill>
                  <a:srgbClr val="ffffff"/>
                </a:solidFill>
                <a:latin typeface="Century Gothic"/>
              </a:rPr>
              <a:t>R</a:t>
            </a:r>
            <a:endParaRPr b="0" lang="it-IT" sz="2000" spc="-1" strike="noStrike">
              <a:latin typeface="Arial"/>
            </a:endParaRPr>
          </a:p>
          <a:p>
            <a:pPr marL="343080" indent="-342360">
              <a:lnSpc>
                <a:spcPct val="15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it-IT" sz="2000" spc="-1" strike="noStrike">
                <a:solidFill>
                  <a:srgbClr val="ffffff"/>
                </a:solidFill>
                <a:latin typeface="Century Gothic"/>
              </a:rPr>
              <a:t>Each user relays the message </a:t>
            </a:r>
            <a:r>
              <a:rPr b="1" lang="it-IT" sz="2000" spc="-1" strike="noStrike">
                <a:solidFill>
                  <a:srgbClr val="ffffff"/>
                </a:solidFill>
                <a:latin typeface="Century Gothic"/>
              </a:rPr>
              <a:t>once </a:t>
            </a:r>
            <a:r>
              <a:rPr b="0" lang="it-IT" sz="2000" spc="-1" strike="noStrike">
                <a:solidFill>
                  <a:srgbClr val="ffffff"/>
                </a:solidFill>
                <a:latin typeface="Century Gothic"/>
              </a:rPr>
              <a:t>with </a:t>
            </a:r>
            <a:r>
              <a:rPr b="1" lang="it-IT" sz="2000" spc="-1" strike="noStrike">
                <a:solidFill>
                  <a:srgbClr val="ffffff"/>
                </a:solidFill>
                <a:latin typeface="Century Gothic"/>
              </a:rPr>
              <a:t>probability </a:t>
            </a:r>
            <a:r>
              <a:rPr b="1" i="1" lang="it-IT" sz="2000" spc="-1" strike="noStrike">
                <a:solidFill>
                  <a:srgbClr val="ffffff"/>
                </a:solidFill>
                <a:latin typeface="Century Gothic"/>
              </a:rPr>
              <a:t>p</a:t>
            </a:r>
            <a:r>
              <a:rPr b="0" i="1" lang="it-IT" sz="2000" spc="-1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it-IT" sz="2000" spc="-1" strike="noStrike">
                <a:solidFill>
                  <a:srgbClr val="ffffff"/>
                </a:solidFill>
                <a:latin typeface="Century Gothic"/>
              </a:rPr>
              <a:t>and stops</a:t>
            </a:r>
            <a:endParaRPr b="0" lang="it-IT" sz="2000" spc="-1" strike="noStrike">
              <a:latin typeface="Arial"/>
            </a:endParaRPr>
          </a:p>
          <a:p>
            <a:pPr marL="343080" indent="-342360">
              <a:lnSpc>
                <a:spcPct val="15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it-IT" sz="2000" spc="-1" strike="noStrike">
                <a:solidFill>
                  <a:srgbClr val="ffffff"/>
                </a:solidFill>
                <a:latin typeface="Century Gothic"/>
              </a:rPr>
              <a:t>Two or more transmission to the same receiver during the same slot produce a </a:t>
            </a:r>
            <a:r>
              <a:rPr b="1" lang="it-IT" sz="2000" spc="-1" strike="noStrike">
                <a:solidFill>
                  <a:srgbClr val="ffffff"/>
                </a:solidFill>
                <a:latin typeface="Century Gothic"/>
              </a:rPr>
              <a:t>collision</a:t>
            </a:r>
            <a:r>
              <a:rPr b="1" lang="it-IT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it-IT" sz="2000" spc="-1" strike="noStrike">
                <a:solidFill>
                  <a:srgbClr val="ffffff"/>
                </a:solidFill>
                <a:latin typeface="Century Gothic"/>
              </a:rPr>
              <a:t>(receiver will not be able to decode the message correctly)</a:t>
            </a:r>
            <a:endParaRPr b="0" lang="it-IT" sz="2000" spc="-1" strike="noStrike">
              <a:latin typeface="Arial"/>
            </a:endParaRPr>
          </a:p>
        </p:txBody>
      </p:sp>
      <p:pic>
        <p:nvPicPr>
          <p:cNvPr id="95" name="floorplan_omnet" descr=""/>
          <p:cNvPicPr/>
          <p:nvPr/>
        </p:nvPicPr>
        <p:blipFill>
          <a:blip r:embed="rId2"/>
          <a:srcRect l="132" t="0" r="680" b="0"/>
          <a:stretch/>
        </p:blipFill>
        <p:spPr>
          <a:xfrm>
            <a:off x="5895000" y="609480"/>
            <a:ext cx="5933160" cy="5637960"/>
          </a:xfrm>
          <a:prstGeom prst="rect">
            <a:avLst/>
          </a:prstGeom>
          <a:ln w="0">
            <a:noFill/>
          </a:ln>
          <a:effectLst>
            <a:outerShdw algn="t" blurRad="50800" dir="5400000" dist="38160" rotWithShape="0">
              <a:srgbClr val="000000">
                <a:alpha val="43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5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2" dur="500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" dur="5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" dur="500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7" dur="500"/>
                                        <p:tgtEl>
                                          <p:spTgt spid="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2" dur="500"/>
                                        <p:tgtEl>
                                          <p:spTgt spid="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1141560" y="328320"/>
            <a:ext cx="990540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100000"/>
              </a:lnSpc>
            </a:pPr>
            <a:r>
              <a:rPr b="0" lang="it-IT" sz="4200" spc="-1" strike="noStrike">
                <a:solidFill>
                  <a:srgbClr val="ebebeb"/>
                </a:solidFill>
                <a:latin typeface="Century Gothic"/>
              </a:rPr>
              <a:t>Overview</a:t>
            </a:r>
            <a:endParaRPr b="0" lang="it-IT" sz="4200" spc="-1" strike="noStrike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1141560" y="1492560"/>
            <a:ext cx="4953960" cy="43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6000"/>
          </a:bodyPr>
          <a:p>
            <a:pPr algn="ctr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it-IT" sz="3200" spc="-1" strike="noStrike">
                <a:solidFill>
                  <a:srgbClr val="ffffff"/>
                </a:solidFill>
                <a:latin typeface="Century Gothic"/>
              </a:rPr>
              <a:t>METRICS</a:t>
            </a:r>
            <a:endParaRPr b="0" lang="it-IT" sz="3200" spc="-1" strike="noStrike">
              <a:latin typeface="Arial"/>
            </a:endParaRPr>
          </a:p>
        </p:txBody>
      </p:sp>
      <p:sp>
        <p:nvSpPr>
          <p:cNvPr id="98" name="CustomShape 3"/>
          <p:cNvSpPr/>
          <p:nvPr/>
        </p:nvSpPr>
        <p:spPr>
          <a:xfrm>
            <a:off x="1141560" y="2604960"/>
            <a:ext cx="4860360" cy="284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85840" indent="-285120">
              <a:lnSpc>
                <a:spcPct val="200000"/>
              </a:lnSpc>
              <a:buClr>
                <a:srgbClr val="ffffff"/>
              </a:buClr>
              <a:buFont typeface="Arial"/>
              <a:buChar char="•"/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Broadcast time  </a:t>
            </a:r>
            <a:r>
              <a:rPr b="1" i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T</a:t>
            </a:r>
            <a:endParaRPr b="0" lang="it-IT" sz="2200" spc="-1" strike="noStrike">
              <a:latin typeface="Arial"/>
            </a:endParaRPr>
          </a:p>
          <a:p>
            <a:pPr marL="285840" indent="-285120">
              <a:lnSpc>
                <a:spcPct val="200000"/>
              </a:lnSpc>
              <a:buClr>
                <a:srgbClr val="ffffff"/>
              </a:buClr>
              <a:buFont typeface="Arial"/>
              <a:buChar char="•"/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Coverage </a:t>
            </a:r>
            <a:r>
              <a:rPr b="1" i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</a:t>
            </a:r>
            <a:endParaRPr b="0" lang="it-IT" sz="2200" spc="-1" strike="noStrike">
              <a:latin typeface="Arial"/>
            </a:endParaRPr>
          </a:p>
          <a:p>
            <a:pPr marL="285840" indent="-285120">
              <a:lnSpc>
                <a:spcPct val="200000"/>
              </a:lnSpc>
              <a:buClr>
                <a:srgbClr val="ffffff"/>
              </a:buClr>
              <a:buFont typeface="Arial"/>
              <a:buChar char="•"/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Number of collisions </a:t>
            </a:r>
            <a:r>
              <a:rPr b="1" i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X</a:t>
            </a:r>
            <a:endParaRPr b="0" lang="it-IT" sz="2200" spc="-1" strike="noStrike">
              <a:latin typeface="Arial"/>
            </a:endParaRPr>
          </a:p>
        </p:txBody>
      </p:sp>
      <p:sp>
        <p:nvSpPr>
          <p:cNvPr id="99" name="CustomShape 4"/>
          <p:cNvSpPr/>
          <p:nvPr/>
        </p:nvSpPr>
        <p:spPr>
          <a:xfrm>
            <a:off x="6002640" y="2240280"/>
            <a:ext cx="5337360" cy="357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85840" indent="-28512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Broadcast radius </a:t>
            </a:r>
            <a:r>
              <a:rPr b="1" i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</a:t>
            </a:r>
            <a:endParaRPr b="0" lang="it-IT" sz="2200" spc="-1" strike="noStrike">
              <a:latin typeface="Arial"/>
            </a:endParaRPr>
          </a:p>
          <a:p>
            <a:pPr marL="285840" indent="-28512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Transmission probability </a:t>
            </a:r>
            <a:r>
              <a:rPr b="1" i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</a:t>
            </a:r>
            <a:endParaRPr b="0" lang="it-IT" sz="2200" spc="-1" strike="noStrike">
              <a:latin typeface="Arial"/>
            </a:endParaRPr>
          </a:p>
          <a:p>
            <a:pPr marL="285840" indent="-28512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Number of users </a:t>
            </a:r>
            <a:r>
              <a:rPr b="1" i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N</a:t>
            </a:r>
            <a:endParaRPr b="0" lang="it-IT" sz="2200" spc="-1" strike="noStrike">
              <a:latin typeface="Arial"/>
            </a:endParaRPr>
          </a:p>
          <a:p>
            <a:pPr marL="285840" indent="-28512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Length of the side of the floorplan </a:t>
            </a:r>
            <a:r>
              <a:rPr b="1" i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L</a:t>
            </a:r>
            <a:endParaRPr b="0" lang="it-IT" sz="2200" spc="-1" strike="noStrike">
              <a:latin typeface="Arial"/>
            </a:endParaRPr>
          </a:p>
          <a:p>
            <a:pPr marL="285840" indent="-28512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"Aspect ratio" of the floorplan </a:t>
            </a:r>
            <a:r>
              <a:rPr b="1" i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</a:t>
            </a:r>
            <a:endParaRPr b="0" lang="it-IT" sz="2200" spc="-1" strike="noStrike">
              <a:latin typeface="Arial"/>
            </a:endParaRPr>
          </a:p>
          <a:p>
            <a:pPr marL="285840" indent="-28512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Density of users per square metre </a:t>
            </a:r>
            <a:r>
              <a:rPr b="1" i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 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(function of </a:t>
            </a:r>
            <a:r>
              <a:rPr b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N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,</a:t>
            </a:r>
            <a:r>
              <a:rPr b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 L 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and</a:t>
            </a:r>
            <a:r>
              <a:rPr b="1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 a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)</a:t>
            </a:r>
            <a:endParaRPr b="0" lang="it-IT" sz="2200" spc="-1" strike="noStrike">
              <a:latin typeface="Arial"/>
            </a:endParaRPr>
          </a:p>
        </p:txBody>
      </p:sp>
      <p:sp>
        <p:nvSpPr>
          <p:cNvPr id="100" name="CustomShape 5"/>
          <p:cNvSpPr/>
          <p:nvPr/>
        </p:nvSpPr>
        <p:spPr>
          <a:xfrm>
            <a:off x="5890320" y="1492560"/>
            <a:ext cx="4953960" cy="43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6000"/>
          </a:bodyPr>
          <a:p>
            <a:pPr algn="ctr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it-IT" sz="3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PARAMETERS</a:t>
            </a:r>
            <a:endParaRPr b="0" lang="it-IT" sz="3200" spc="-1" strike="noStrike">
              <a:latin typeface="Arial"/>
            </a:endParaRPr>
          </a:p>
        </p:txBody>
      </p:sp>
      <p:sp>
        <p:nvSpPr>
          <p:cNvPr id="101" name="CustomShape 6"/>
          <p:cNvSpPr/>
          <p:nvPr/>
        </p:nvSpPr>
        <p:spPr>
          <a:xfrm>
            <a:off x="6002640" y="2240280"/>
            <a:ext cx="4121280" cy="1105200"/>
          </a:xfrm>
          <a:prstGeom prst="rect">
            <a:avLst/>
          </a:prstGeom>
          <a:noFill/>
          <a:ln cap="rnd" w="57150">
            <a:solidFill>
              <a:srgbClr val="00b0f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7"/>
          <p:cNvSpPr/>
          <p:nvPr/>
        </p:nvSpPr>
        <p:spPr>
          <a:xfrm>
            <a:off x="849960" y="5962320"/>
            <a:ext cx="10489680" cy="4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N = 100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L = 100 m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	</a:t>
            </a: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a = 1</a:t>
            </a:r>
            <a:endParaRPr b="0" lang="it-IT" sz="2200" spc="-1" strike="noStrike">
              <a:latin typeface="Arial"/>
            </a:endParaRPr>
          </a:p>
        </p:txBody>
      </p:sp>
      <p:sp>
        <p:nvSpPr>
          <p:cNvPr id="103" name="CustomShape 8"/>
          <p:cNvSpPr/>
          <p:nvPr/>
        </p:nvSpPr>
        <p:spPr>
          <a:xfrm>
            <a:off x="10124280" y="2240280"/>
            <a:ext cx="1643400" cy="109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50000"/>
              </a:lnSpc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1 m - 20 m</a:t>
            </a:r>
            <a:endParaRPr b="0" lang="it-IT" sz="22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it-IT" sz="2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0.1 - 0.9</a:t>
            </a:r>
            <a:endParaRPr b="0" lang="it-IT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9" dur="indefinite" restart="never" nodeType="tmRoot">
          <p:childTnLst>
            <p:seq>
              <p:cTn id="40" dur="indefinite" nodeType="mainSeq">
                <p:childTnLst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5" dur="5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0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1" dur="500" fill="hold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6" dur="500" fill="hold"/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7" dur="500" fill="hold"/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2" dur="500" fill="hold"/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3" dur="500" fill="hold"/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3" dur="500" fill="hold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4" dur="500" fill="hold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9" dur="500" fill="hold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0" dur="500" fill="hold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85" dur="500" fill="hold"/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6" dur="500" fill="hold"/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1" dur="500" fill="hold"/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2" dur="500" fill="hold"/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7" dur="500" fill="hold"/>
                                        <p:tgtEl>
                                          <p:spTgt spid="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8" dur="500" fill="hold"/>
                                        <p:tgtEl>
                                          <p:spTgt spid="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3" dur="500" fill="hold"/>
                                        <p:tgtEl>
                                          <p:spTgt spid="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4" dur="500" fill="hold"/>
                                        <p:tgtEl>
                                          <p:spTgt spid="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clickEffect" fill="hold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1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nodeType="clickEffect" fill="hold" presetClass="exit" presetID="5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115"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6"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out">
                                      <p:cBhvr additive="repl">
                                        <p:cTn id="11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nodeType="with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1" dur="500" fill="hold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2" dur="500" fill="hold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7" dur="500" fill="hold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8" dur="500" fill="hold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3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4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4430880" y="450000"/>
            <a:ext cx="3329640" cy="84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it-IT" sz="4200" spc="-1" strike="noStrike">
                <a:solidFill>
                  <a:srgbClr val="ebebeb"/>
                </a:solidFill>
                <a:latin typeface="Century Gothic"/>
              </a:rPr>
              <a:t>Modelling</a:t>
            </a:r>
            <a:endParaRPr b="0" lang="it-IT" sz="4200" spc="-1" strike="noStrike"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1260000" y="2130840"/>
            <a:ext cx="3329640" cy="380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it-IT" sz="2000" spc="-1" strike="noStrike">
                <a:solidFill>
                  <a:srgbClr val="ffffff"/>
                </a:solidFill>
                <a:latin typeface="Century Gothic"/>
              </a:rPr>
              <a:t>Graph modelling and graph properties useful for the study</a:t>
            </a:r>
            <a:endParaRPr b="0" lang="it-IT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5" dur="indefinite" restart="never" nodeType="tmRoot">
          <p:childTnLst>
            <p:seq>
              <p:cTn id="136" dur="indefinite" nodeType="mainSeq">
                <p:childTnLst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1" dur="5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611280" y="1080000"/>
            <a:ext cx="5328360" cy="5419800"/>
          </a:xfrm>
          <a:prstGeom prst="rect">
            <a:avLst/>
          </a:prstGeom>
          <a:ln w="0">
            <a:noFill/>
          </a:ln>
        </p:spPr>
      </p:pic>
      <p:sp>
        <p:nvSpPr>
          <p:cNvPr id="107" name="CustomShape 1"/>
          <p:cNvSpPr/>
          <p:nvPr/>
        </p:nvSpPr>
        <p:spPr>
          <a:xfrm>
            <a:off x="720000" y="284400"/>
            <a:ext cx="9359640" cy="53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r>
              <a:rPr b="0" lang="it-IT" sz="4200" spc="-1" strike="noStrike">
                <a:solidFill>
                  <a:srgbClr val="ebebeb"/>
                </a:solidFill>
                <a:latin typeface="Century Gothic"/>
              </a:rPr>
              <a:t>Omnet++ Simulator</a:t>
            </a:r>
            <a:endParaRPr b="0" lang="it-IT" sz="4200" spc="-1" strike="noStrike">
              <a:latin typeface="Arial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2"/>
          <a:stretch/>
        </p:blipFill>
        <p:spPr>
          <a:xfrm>
            <a:off x="6238800" y="2004120"/>
            <a:ext cx="5460840" cy="4475520"/>
          </a:xfrm>
          <a:prstGeom prst="rect">
            <a:avLst/>
          </a:prstGeom>
          <a:ln w="0">
            <a:noFill/>
          </a:ln>
        </p:spPr>
      </p:pic>
      <p:sp>
        <p:nvSpPr>
          <p:cNvPr id="109" name="CustomShape 2"/>
          <p:cNvSpPr/>
          <p:nvPr/>
        </p:nvSpPr>
        <p:spPr>
          <a:xfrm>
            <a:off x="6120000" y="1260000"/>
            <a:ext cx="5286960" cy="53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it-IT" sz="2000" spc="-1" strike="noStrike">
                <a:solidFill>
                  <a:srgbClr val="ffffff"/>
                </a:solidFill>
                <a:latin typeface="Century Gothic"/>
              </a:rPr>
              <a:t>INET Framework for </a:t>
            </a:r>
            <a:r>
              <a:rPr b="1" lang="it-IT" sz="2000" spc="-1" strike="noStrike">
                <a:solidFill>
                  <a:srgbClr val="ffffff"/>
                </a:solidFill>
                <a:latin typeface="Century Gothic"/>
              </a:rPr>
              <a:t>networking models</a:t>
            </a:r>
            <a:endParaRPr b="0" lang="it-IT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it-IT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42" dur="indefinite" restart="never" nodeType="tmRoot">
          <p:childTnLst>
            <p:seq>
              <p:cTn id="143" dur="indefinite" nodeType="mainSeq">
                <p:childTnLst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nodeType="clickEffect" fill="hold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4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nodeType="clickEffect" fill="hold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1141560" y="609480"/>
            <a:ext cx="9905400" cy="81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CustomShape 2"/>
          <p:cNvSpPr/>
          <p:nvPr/>
        </p:nvSpPr>
        <p:spPr>
          <a:xfrm>
            <a:off x="1141560" y="1536480"/>
            <a:ext cx="9905400" cy="425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2" name="" descr=""/>
          <p:cNvPicPr/>
          <p:nvPr/>
        </p:nvPicPr>
        <p:blipFill>
          <a:blip r:embed="rId1"/>
          <a:stretch/>
        </p:blipFill>
        <p:spPr>
          <a:xfrm>
            <a:off x="540000" y="2419200"/>
            <a:ext cx="3600000" cy="3700800"/>
          </a:xfrm>
          <a:prstGeom prst="rect">
            <a:avLst/>
          </a:prstGeom>
          <a:ln w="0">
            <a:noFill/>
          </a:ln>
        </p:spPr>
      </p:pic>
      <p:pic>
        <p:nvPicPr>
          <p:cNvPr id="113" name="" descr=""/>
          <p:cNvPicPr/>
          <p:nvPr/>
        </p:nvPicPr>
        <p:blipFill>
          <a:blip r:embed="rId2"/>
          <a:stretch/>
        </p:blipFill>
        <p:spPr>
          <a:xfrm>
            <a:off x="4500000" y="4487040"/>
            <a:ext cx="7170840" cy="1632960"/>
          </a:xfrm>
          <a:prstGeom prst="rect">
            <a:avLst/>
          </a:prstGeom>
          <a:ln w="0">
            <a:noFill/>
          </a:ln>
        </p:spPr>
      </p:pic>
      <p:sp>
        <p:nvSpPr>
          <p:cNvPr id="114" name="CustomShape 3"/>
          <p:cNvSpPr/>
          <p:nvPr/>
        </p:nvSpPr>
        <p:spPr>
          <a:xfrm>
            <a:off x="1260000" y="290880"/>
            <a:ext cx="8819640" cy="53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 algn="ctr">
              <a:lnSpc>
                <a:spcPct val="100000"/>
              </a:lnSpc>
            </a:pPr>
            <a:r>
              <a:rPr b="0" lang="it-IT" sz="4200" spc="-1" strike="noStrike">
                <a:solidFill>
                  <a:srgbClr val="ebebeb"/>
                </a:solidFill>
                <a:latin typeface="Century Gothic"/>
              </a:rPr>
              <a:t>Simulator validation</a:t>
            </a:r>
            <a:endParaRPr b="0" lang="it-IT" sz="4200" spc="-1" strike="noStrike">
              <a:latin typeface="Arial"/>
            </a:endParaRPr>
          </a:p>
        </p:txBody>
      </p:sp>
      <p:sp>
        <p:nvSpPr>
          <p:cNvPr id="115" name="CustomShape 4"/>
          <p:cNvSpPr/>
          <p:nvPr/>
        </p:nvSpPr>
        <p:spPr>
          <a:xfrm>
            <a:off x="540000" y="1080000"/>
            <a:ext cx="4680000" cy="45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5"/>
          <p:cNvSpPr/>
          <p:nvPr/>
        </p:nvSpPr>
        <p:spPr>
          <a:xfrm>
            <a:off x="4860000" y="2520000"/>
            <a:ext cx="6006960" cy="54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52000"/>
          </a:bodyPr>
          <a:p>
            <a:pPr marL="343080" indent="-342360"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it-IT" sz="4000" spc="-1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it-IT" sz="5400" spc="-1" strike="noStrike">
                <a:solidFill>
                  <a:srgbClr val="ffffff"/>
                </a:solidFill>
                <a:latin typeface="Century Gothic"/>
              </a:rPr>
              <a:t>Star 5 to 1</a:t>
            </a:r>
            <a:endParaRPr b="0" lang="it-IT" sz="54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it-IT" sz="54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it-IT" sz="54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it-IT" sz="5400" spc="-1" strike="noStrike">
              <a:latin typeface="Arial"/>
            </a:endParaRPr>
          </a:p>
        </p:txBody>
      </p:sp>
      <p:sp>
        <p:nvSpPr>
          <p:cNvPr id="117" name="TextShape 6"/>
          <p:cNvSpPr txBox="1"/>
          <p:nvPr/>
        </p:nvSpPr>
        <p:spPr>
          <a:xfrm>
            <a:off x="540000" y="1422720"/>
            <a:ext cx="10080000" cy="801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it-IT" sz="2800" spc="-1" strike="noStrike">
                <a:solidFill>
                  <a:srgbClr val="ffffff"/>
                </a:solidFill>
                <a:latin typeface="Century Gothic"/>
                <a:ea typeface="Noto Sans CJK SC"/>
              </a:rPr>
              <a:t>Two fixed configuration for testing, with </a:t>
            </a:r>
            <a:r>
              <a:rPr b="1" lang="it-IT" sz="2800" spc="-1" strike="noStrike">
                <a:solidFill>
                  <a:srgbClr val="ffffff"/>
                </a:solidFill>
                <a:latin typeface="Century Gothic"/>
                <a:ea typeface="Noto Sans CJK SC"/>
              </a:rPr>
              <a:t>p</a:t>
            </a:r>
            <a:r>
              <a:rPr b="1" lang="it-IT" sz="2800" spc="-1" strike="noStrike">
                <a:solidFill>
                  <a:srgbClr val="ffffff"/>
                </a:solidFill>
                <a:latin typeface="Century Gothic"/>
              </a:rPr>
              <a:t>redictable outcomes</a:t>
            </a:r>
            <a:endParaRPr b="0" lang="it-IT" sz="2800" spc="-1" strike="noStrike">
              <a:latin typeface="Arial"/>
            </a:endParaRPr>
          </a:p>
        </p:txBody>
      </p:sp>
      <p:sp>
        <p:nvSpPr>
          <p:cNvPr id="118" name="CustomShape 7"/>
          <p:cNvSpPr/>
          <p:nvPr/>
        </p:nvSpPr>
        <p:spPr>
          <a:xfrm>
            <a:off x="4860000" y="3420000"/>
            <a:ext cx="4320000" cy="54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18000"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it-IT" sz="4800" spc="-1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it-IT" sz="5400" spc="-1" strike="noStrike">
                <a:solidFill>
                  <a:srgbClr val="ffffff"/>
                </a:solidFill>
                <a:latin typeface="Century Gothic"/>
              </a:rPr>
              <a:t>Single queue</a:t>
            </a:r>
            <a:endParaRPr b="0" lang="it-IT" sz="5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it-IT" sz="54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it-IT" sz="54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it-IT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6" dur="indefinite" restart="never" nodeType="tmRoot">
          <p:childTnLst>
            <p:seq>
              <p:cTn id="157" dur="indefinite" nodeType="mainSeq">
                <p:childTnLst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nodeType="click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Bottom)" transition="in">
                                      <p:cBhvr additive="repl">
                                        <p:cTn id="162" dur="25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nodeType="click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Bottom)" transition="in">
                                      <p:cBhvr additive="repl">
                                        <p:cTn id="17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1141560" y="609480"/>
            <a:ext cx="9905400" cy="7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it-IT" sz="4200" spc="-1" strike="noStrike">
                <a:solidFill>
                  <a:srgbClr val="ebebeb"/>
                </a:solidFill>
                <a:latin typeface="Century Gothic"/>
              </a:rPr>
              <a:t>Simulation parameters</a:t>
            </a:r>
            <a:endParaRPr b="0" lang="it-IT" sz="4200" spc="-1" strike="noStrike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1141560" y="1649520"/>
            <a:ext cx="9905400" cy="414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TextShape 3"/>
          <p:cNvSpPr txBox="1"/>
          <p:nvPr/>
        </p:nvSpPr>
        <p:spPr>
          <a:xfrm>
            <a:off x="720000" y="1347120"/>
            <a:ext cx="9180000" cy="4185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it-IT" sz="1800" spc="-1" strike="noStrike">
                <a:solidFill>
                  <a:srgbClr val="fefbfb"/>
                </a:solidFill>
                <a:latin typeface="Arial"/>
              </a:rPr>
              <a:t>seed-set = ${repetition}</a:t>
            </a:r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r>
              <a:rPr b="0" lang="it-IT" sz="1800" spc="-1" strike="noStrike">
                <a:solidFill>
                  <a:srgbClr val="fefbfb"/>
                </a:solidFill>
                <a:latin typeface="Arial"/>
              </a:rPr>
              <a:t>num-rngs = 3</a:t>
            </a:r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r>
              <a:rPr b="0" lang="it-IT" sz="1800" spc="-1" strike="noStrike">
                <a:solidFill>
                  <a:srgbClr val="fefbfb"/>
                </a:solidFill>
                <a:latin typeface="Arial"/>
              </a:rPr>
              <a:t>Floorplan.host[*].procUnit.rng-0 = 0</a:t>
            </a:r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r>
              <a:rPr b="0" lang="it-IT" sz="1800" spc="-1" strike="noStrike">
                <a:solidFill>
                  <a:srgbClr val="fefbfb"/>
                </a:solidFill>
                <a:latin typeface="Arial"/>
              </a:rPr>
              <a:t>Floorplan.host[*].mobility.rng-1 = 1</a:t>
            </a:r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r>
              <a:rPr b="0" lang="it-IT" sz="1800" spc="-1" strike="noStrike">
                <a:solidFill>
                  <a:srgbClr val="fefbfb"/>
                </a:solidFill>
                <a:latin typeface="Arial"/>
              </a:rPr>
              <a:t>Floorplan.host[*].mobility.rng-2 = 2</a:t>
            </a:r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r>
              <a:rPr b="0" lang="it-IT" sz="1800" spc="-1" strike="noStrike">
                <a:solidFill>
                  <a:srgbClr val="fefbfb"/>
                </a:solidFill>
                <a:latin typeface="Arial"/>
              </a:rPr>
              <a:t>repeat = 200</a:t>
            </a:r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r>
              <a:rPr b="0" lang="it-IT" sz="1800" spc="-1" strike="noStrike">
                <a:solidFill>
                  <a:srgbClr val="fefbfb"/>
                </a:solidFill>
                <a:latin typeface="Arial"/>
              </a:rPr>
              <a:t>Floorplan.host[*].mobility.initialX = uniform(0m, 100m, 1)</a:t>
            </a:r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r>
              <a:rPr b="0" lang="it-IT" sz="1800" spc="-1" strike="noStrike">
                <a:solidFill>
                  <a:srgbClr val="fefbfb"/>
                </a:solidFill>
                <a:latin typeface="Arial"/>
              </a:rPr>
              <a:t>Floorplan.host[*].mobility.initialY = uniform(0m, 100m, 2)</a:t>
            </a:r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r>
              <a:rPr b="0" lang="it-IT" sz="1800" spc="-1" strike="noStrike">
                <a:solidFill>
                  <a:srgbClr val="fefbfb"/>
                </a:solidFill>
                <a:latin typeface="Arial"/>
              </a:rPr>
              <a:t>Floorplan.host[*].procUnit.p = ${p = 0.1..1 step 0.1}</a:t>
            </a:r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r>
              <a:rPr b="0" lang="it-IT" sz="1800" spc="-1" strike="noStrike">
                <a:solidFill>
                  <a:srgbClr val="fefbfb"/>
                </a:solidFill>
                <a:latin typeface="Arial"/>
              </a:rPr>
              <a:t>Floorplan.host[*].wlan.radio.transmitter.communicationRange = ${R = 1..20 step 1}m</a:t>
            </a:r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endParaRPr b="0" lang="it-IT" sz="1800" spc="-1" strike="noStrike">
              <a:solidFill>
                <a:srgbClr val="fefbfb"/>
              </a:solidFill>
              <a:latin typeface="Arial"/>
            </a:endParaRPr>
          </a:p>
          <a:p>
            <a:r>
              <a:rPr b="0" lang="it-IT" sz="1800" spc="-1" strike="noStrike">
                <a:solidFill>
                  <a:srgbClr val="fefbfb"/>
                </a:solidFill>
                <a:latin typeface="Arial"/>
              </a:rPr>
              <a:t>Floorplan.numHosts = 100</a:t>
            </a:r>
            <a:endParaRPr b="0" lang="it-IT" sz="1800" spc="-1" strike="noStrike">
              <a:solidFill>
                <a:srgbClr val="fefbfb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141560" y="609480"/>
            <a:ext cx="9905400" cy="82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it-IT" sz="4200" spc="-1" strike="noStrike">
                <a:solidFill>
                  <a:srgbClr val="ebebeb"/>
                </a:solidFill>
                <a:latin typeface="Century Gothic"/>
              </a:rPr>
              <a:t>Results coverage</a:t>
            </a:r>
            <a:endParaRPr b="0" lang="it-IT" sz="4200" spc="-1" strike="noStrike"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141560" y="1630800"/>
            <a:ext cx="9905400" cy="415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1141560" y="609480"/>
            <a:ext cx="9905400" cy="101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it-IT" sz="4200" spc="-1" strike="noStrike">
                <a:solidFill>
                  <a:srgbClr val="ebebeb"/>
                </a:solidFill>
                <a:latin typeface="Century Gothic"/>
              </a:rPr>
              <a:t>Results collisions</a:t>
            </a:r>
            <a:endParaRPr b="0" lang="it-IT" sz="4200" spc="-1" strike="noStrike"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1141560" y="1621440"/>
            <a:ext cx="9905400" cy="416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775</TotalTime>
  <Application>LibreOffice/7.0.5.2$Linux_X86_64 LibreOffice_project/00$Build-2</Application>
  <AppVersion>15.0000</AppVersion>
  <Words>215</Words>
  <Paragraphs>37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2021-03-25T15:07:15Z</dcterms:created>
  <dc:creator>Marco Pinna</dc:creator>
  <dc:description/>
  <dc:language>it-IT</dc:language>
  <cp:lastModifiedBy/>
  <dcterms:modified xsi:type="dcterms:W3CDTF">2021-04-24T16:44:56Z</dcterms:modified>
  <cp:revision>33</cp:revision>
  <dc:subject/>
  <dc:title>Epidemic broadcast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11</vt:i4>
  </property>
</Properties>
</file>